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9" r:id="rId6"/>
    <p:sldId id="268" r:id="rId7"/>
    <p:sldId id="266" r:id="rId8"/>
    <p:sldId id="267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60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928802"/>
            <a:ext cx="8643998" cy="200425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СИЛА</a:t>
            </a:r>
            <a:b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ТРЕНИЯ ПОКОЯ</a:t>
            </a:r>
            <a:endParaRPr lang="ru-RU" sz="5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56176" y="714356"/>
            <a:ext cx="2521420" cy="42862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Силы в механике</a:t>
            </a:r>
            <a:endParaRPr lang="ru-RU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594928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Рахматуллин Радик Акрамович,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физики МОУ «Александровская СОШ», 2010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442913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Физика, 7 класс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285728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Глава 4.</a:t>
            </a:r>
          </a:p>
          <a:p>
            <a:pPr algn="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6351674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3212976"/>
            <a:ext cx="8784976" cy="1512168"/>
          </a:xfrm>
        </p:spPr>
        <p:txBody>
          <a:bodyPr>
            <a:noAutofit/>
          </a:bodyPr>
          <a:lstStyle/>
          <a:p>
            <a:r>
              <a:rPr lang="ru-RU" sz="2350" dirty="0" smtClean="0"/>
              <a:t>На горизонтальной поверхности стола лежит брусок. Для того чтобы сдвинуть брусок с места, необходимо подействовать на него с силой, параллельной поверхности стола.</a:t>
            </a:r>
            <a:endParaRPr lang="ru-RU" sz="235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4725144"/>
            <a:ext cx="8928992" cy="1972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350" dirty="0" smtClean="0"/>
              <a:t>Эту силу измеряет динамометр. </a:t>
            </a:r>
          </a:p>
          <a:p>
            <a:pPr algn="r"/>
            <a:r>
              <a:rPr lang="ru-RU" sz="2350" dirty="0" smtClean="0"/>
              <a:t>Если приложенная сила недостаточно велика, то брусок остаётся в покое. </a:t>
            </a:r>
          </a:p>
          <a:p>
            <a:pPr algn="r"/>
            <a:r>
              <a:rPr lang="ru-RU" sz="2350" dirty="0" smtClean="0"/>
              <a:t>При этом возникает сила, равная по модулю приложенной силе, но противоположно ей направленная.</a:t>
            </a:r>
            <a:endParaRPr lang="ru-RU" sz="235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7236356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3968" y="1196752"/>
            <a:ext cx="4680520" cy="2304256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 рисунке схематично показаны силы, действующие на брусок (материальную точку), который находится в состоянии покоя.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4437112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Сила реакции опоры </a:t>
            </a:r>
            <a:r>
              <a:rPr lang="en-US" sz="2400" b="1" i="1" dirty="0" smtClean="0"/>
              <a:t>N</a:t>
            </a:r>
            <a:r>
              <a:rPr lang="en-US" sz="2400" dirty="0" smtClean="0"/>
              <a:t> </a:t>
            </a:r>
            <a:r>
              <a:rPr lang="ru-RU" sz="2400" dirty="0" smtClean="0"/>
              <a:t>компенсирована силой тяжести </a:t>
            </a:r>
            <a:r>
              <a:rPr lang="en-US" sz="2400" b="1" i="1" dirty="0" smtClean="0"/>
              <a:t>F</a:t>
            </a:r>
            <a:r>
              <a:rPr lang="ru-RU" sz="2400" b="1" i="1" dirty="0" smtClean="0"/>
              <a:t>т</a:t>
            </a:r>
            <a:r>
              <a:rPr lang="ru-RU" sz="2400" dirty="0" smtClean="0"/>
              <a:t>, действующей на брусок. </a:t>
            </a:r>
          </a:p>
          <a:p>
            <a:pPr algn="r"/>
            <a:r>
              <a:rPr lang="ru-RU" sz="2400" dirty="0" smtClean="0"/>
              <a:t>Внешняя сила </a:t>
            </a:r>
            <a:r>
              <a:rPr lang="en-US" sz="2400" b="1" i="1" dirty="0" smtClean="0"/>
              <a:t>F</a:t>
            </a:r>
            <a:r>
              <a:rPr lang="en-US" sz="2400" dirty="0" smtClean="0"/>
              <a:t> </a:t>
            </a:r>
            <a:r>
              <a:rPr lang="ru-RU" sz="2400" dirty="0" smtClean="0"/>
              <a:t>параллельна поверхности соприкосновения бруска со столом. </a:t>
            </a:r>
          </a:p>
          <a:p>
            <a:pPr algn="r"/>
            <a:r>
              <a:rPr lang="ru-RU" sz="2400" dirty="0" smtClean="0"/>
              <a:t>Сила</a:t>
            </a:r>
            <a:r>
              <a:rPr lang="en-US" sz="2400" dirty="0" smtClean="0"/>
              <a:t> </a:t>
            </a:r>
            <a:r>
              <a:rPr lang="en-US" sz="2400" b="1" i="1" dirty="0" smtClean="0"/>
              <a:t>F</a:t>
            </a:r>
            <a:r>
              <a:rPr lang="ru-RU" sz="2400" b="1" i="1" dirty="0" smtClean="0"/>
              <a:t>тр </a:t>
            </a:r>
            <a:r>
              <a:rPr lang="ru-RU" sz="2400" dirty="0" smtClean="0"/>
              <a:t>– сила трения покоя.  </a:t>
            </a:r>
            <a:r>
              <a:rPr lang="en-US" sz="2400" i="1" dirty="0" smtClean="0">
                <a:solidFill>
                  <a:srgbClr val="FF0000"/>
                </a:solidFill>
              </a:rPr>
              <a:t>F = F</a:t>
            </a:r>
            <a:r>
              <a:rPr lang="ru-RU" sz="2400" i="1" dirty="0" smtClean="0">
                <a:solidFill>
                  <a:srgbClr val="FF0000"/>
                </a:solidFill>
              </a:rPr>
              <a:t>тр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3744416" cy="4073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1560" y="5517232"/>
            <a:ext cx="8280920" cy="75227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Сила  трения покоя – эта та сила, которая мешает сдвинуть с места тяжёлые предметы.</a:t>
            </a:r>
          </a:p>
          <a:p>
            <a:endParaRPr lang="ru-RU" dirty="0"/>
          </a:p>
        </p:txBody>
      </p:sp>
      <p:pic>
        <p:nvPicPr>
          <p:cNvPr id="1027" name="Picture 3" descr="C:\Users\Goodzila\Desktop\сила трения поко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8640"/>
            <a:ext cx="5572125" cy="497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45050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645024"/>
            <a:ext cx="5310087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5008" y="3645024"/>
            <a:ext cx="8677472" cy="792088"/>
          </a:xfrm>
        </p:spPr>
        <p:txBody>
          <a:bodyPr>
            <a:noAutofit/>
          </a:bodyPr>
          <a:lstStyle/>
          <a:p>
            <a:r>
              <a:rPr lang="ru-RU" sz="2100" dirty="0" smtClean="0"/>
              <a:t>Существованием силы трения покоя объясняется перемещение колёсного транспорта.</a:t>
            </a:r>
            <a:endParaRPr lang="ru-RU" sz="21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4509120"/>
            <a:ext cx="87129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100" dirty="0" smtClean="0"/>
              <a:t>Соприкасающиеся поверхности дороги и шины находятся в относительном покое. Сила</a:t>
            </a:r>
            <a:r>
              <a:rPr lang="en-US" sz="2100" dirty="0" smtClean="0"/>
              <a:t> </a:t>
            </a:r>
            <a:r>
              <a:rPr lang="en-US" sz="2100" i="1" dirty="0" smtClean="0"/>
              <a:t>F</a:t>
            </a:r>
            <a:r>
              <a:rPr lang="en-US" i="1" dirty="0" smtClean="0"/>
              <a:t>1</a:t>
            </a:r>
            <a:r>
              <a:rPr lang="ru-RU" sz="2100" dirty="0" smtClean="0"/>
              <a:t>, приложенная к ведущему колесу, - сила трения покоя. Колёса автомобиля как бы «отталкиваются» от дороги. Сила </a:t>
            </a:r>
            <a:r>
              <a:rPr lang="en-US" sz="2100" i="1" dirty="0" smtClean="0"/>
              <a:t>F</a:t>
            </a:r>
            <a:r>
              <a:rPr lang="en-US" i="1" dirty="0" smtClean="0"/>
              <a:t>2</a:t>
            </a:r>
            <a:r>
              <a:rPr lang="ru-RU" sz="2100" dirty="0" smtClean="0"/>
              <a:t>, равная по модулю силе трения покоя</a:t>
            </a:r>
            <a:r>
              <a:rPr lang="en-US" sz="2100" dirty="0" smtClean="0"/>
              <a:t> </a:t>
            </a:r>
            <a:r>
              <a:rPr lang="en-US" sz="2100" i="1" dirty="0" smtClean="0"/>
              <a:t>F</a:t>
            </a:r>
            <a:r>
              <a:rPr lang="en-US" i="1" dirty="0" smtClean="0"/>
              <a:t>1</a:t>
            </a:r>
            <a:r>
              <a:rPr lang="ru-RU" sz="2100" dirty="0" smtClean="0"/>
              <a:t>, направлена в противоположную сторону. Она действует со стороны колеса на дорогу (Землю).  </a:t>
            </a:r>
            <a:endParaRPr lang="ru-RU" sz="2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6632"/>
            <a:ext cx="524965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48680"/>
            <a:ext cx="4616896" cy="5720822"/>
          </a:xfrm>
        </p:spPr>
        <p:txBody>
          <a:bodyPr>
            <a:normAutofit/>
          </a:bodyPr>
          <a:lstStyle/>
          <a:p>
            <a:r>
              <a:rPr lang="ru-RU" sz="2500" dirty="0" smtClean="0"/>
              <a:t>Во время бега сила трения покоя </a:t>
            </a:r>
            <a:r>
              <a:rPr lang="en-US" sz="2500" dirty="0" smtClean="0"/>
              <a:t>F</a:t>
            </a:r>
            <a:r>
              <a:rPr lang="en-US" sz="1800" dirty="0" smtClean="0"/>
              <a:t>1</a:t>
            </a:r>
            <a:r>
              <a:rPr lang="ru-RU" sz="2500" dirty="0" smtClean="0"/>
              <a:t>, действующая на подошву обуви, сообщает спортсмену ускорение. </a:t>
            </a:r>
          </a:p>
          <a:p>
            <a:r>
              <a:rPr lang="ru-RU" sz="2500" dirty="0" smtClean="0"/>
              <a:t>Подошва не скользит назад. </a:t>
            </a:r>
          </a:p>
          <a:p>
            <a:r>
              <a:rPr lang="ru-RU" sz="2500" dirty="0" smtClean="0"/>
              <a:t>Трение между подошвой и дорогой – это трение покоя.</a:t>
            </a:r>
          </a:p>
          <a:p>
            <a:r>
              <a:rPr lang="ru-RU" sz="2500" dirty="0" smtClean="0"/>
              <a:t>Сила</a:t>
            </a:r>
            <a:r>
              <a:rPr lang="en-US" sz="2500" dirty="0" smtClean="0"/>
              <a:t> F</a:t>
            </a:r>
            <a:r>
              <a:rPr lang="en-US" sz="1800" dirty="0" smtClean="0"/>
              <a:t>2</a:t>
            </a:r>
            <a:r>
              <a:rPr lang="ru-RU" sz="2500" dirty="0" smtClean="0"/>
              <a:t>, равная по модулю силе трения покоя </a:t>
            </a:r>
            <a:r>
              <a:rPr lang="en-US" sz="2500" dirty="0" smtClean="0"/>
              <a:t>F</a:t>
            </a:r>
            <a:r>
              <a:rPr lang="en-US" sz="1800" dirty="0" smtClean="0"/>
              <a:t>1</a:t>
            </a:r>
            <a:r>
              <a:rPr lang="ru-RU" sz="2500" dirty="0" smtClean="0"/>
              <a:t>, противоположна направлена и приложена к опоре. </a:t>
            </a:r>
            <a:endParaRPr lang="ru-RU" sz="25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4410223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4509120"/>
            <a:ext cx="3024336" cy="1512168"/>
          </a:xfrm>
        </p:spPr>
        <p:txBody>
          <a:bodyPr>
            <a:normAutofit lnSpcReduction="10000"/>
          </a:bodyPr>
          <a:lstStyle/>
          <a:p>
            <a:r>
              <a:rPr lang="ru-RU" sz="2000" b="1" i="1" dirty="0" smtClean="0"/>
              <a:t>Сила трения покоя препятствует извлечению гвоздя из доски, удерживая его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3312368" cy="3840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5240"/>
            <a:ext cx="4505817" cy="3799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436096" y="4509120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/>
              <a:t>Аналогично этому сила трения покоя удерживает нитки в одежде.</a:t>
            </a:r>
            <a:endParaRPr lang="ru-RU" sz="2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6165304"/>
            <a:ext cx="85689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FF0000"/>
                </a:solidFill>
              </a:rPr>
              <a:t>Не будь трения покоя, предметы выскальзывали бы из рук.</a:t>
            </a:r>
            <a:endParaRPr lang="ru-RU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504056"/>
          </a:xfrm>
        </p:spPr>
        <p:txBody>
          <a:bodyPr/>
          <a:lstStyle/>
          <a:p>
            <a:pPr algn="ctr"/>
            <a:r>
              <a:rPr lang="ru-RU" b="1" dirty="0" smtClean="0"/>
              <a:t>Задания и упражнения. Упр. 5 (с. 104)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04048" y="980728"/>
            <a:ext cx="3888432" cy="3744416"/>
          </a:xfrm>
        </p:spPr>
        <p:txBody>
          <a:bodyPr>
            <a:noAutofit/>
          </a:bodyPr>
          <a:lstStyle/>
          <a:p>
            <a:r>
              <a:rPr lang="ru-RU" sz="1900" dirty="0" smtClean="0"/>
              <a:t>На рисунке изображены графики 1 и 2 зависимости модуля силы трения скольжения от модуля силы реакции опоры. </a:t>
            </a:r>
          </a:p>
          <a:p>
            <a:r>
              <a:rPr lang="ru-RU" sz="1900" dirty="0" smtClean="0"/>
              <a:t>Какой из графиков соответствует скольжению деревянного тела по деревянной поверхности       (см. таблицу 7 учебника)?</a:t>
            </a:r>
          </a:p>
          <a:p>
            <a:r>
              <a:rPr lang="ru-RU" sz="1900" dirty="0" smtClean="0"/>
              <a:t> Какой паре материалов соответствует другой график?</a:t>
            </a:r>
            <a:endParaRPr lang="ru-RU" sz="1900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4797153"/>
            <a:ext cx="7632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300" i="1" dirty="0" smtClean="0">
                <a:solidFill>
                  <a:srgbClr val="FF0000"/>
                </a:solidFill>
                <a:cs typeface="Times New Roman"/>
              </a:rPr>
              <a:t>μ</a:t>
            </a:r>
            <a:r>
              <a:rPr lang="ru-RU" sz="2300" i="1" dirty="0" smtClean="0">
                <a:solidFill>
                  <a:srgbClr val="FF0000"/>
                </a:solidFill>
                <a:cs typeface="Times New Roman"/>
              </a:rPr>
              <a:t>1 = </a:t>
            </a:r>
            <a:r>
              <a:rPr lang="en-US" sz="2300" i="1" dirty="0" smtClean="0">
                <a:solidFill>
                  <a:srgbClr val="FF0000"/>
                </a:solidFill>
                <a:cs typeface="Times New Roman"/>
              </a:rPr>
              <a:t>F</a:t>
            </a:r>
            <a:r>
              <a:rPr lang="ru-RU" sz="2300" i="1" dirty="0" smtClean="0">
                <a:solidFill>
                  <a:srgbClr val="FF0000"/>
                </a:solidFill>
                <a:cs typeface="Times New Roman"/>
              </a:rPr>
              <a:t>тр1 </a:t>
            </a:r>
            <a:r>
              <a:rPr lang="en-US" sz="2300" i="1" dirty="0" smtClean="0">
                <a:solidFill>
                  <a:srgbClr val="FF0000"/>
                </a:solidFill>
                <a:cs typeface="Times New Roman"/>
              </a:rPr>
              <a:t>/N</a:t>
            </a:r>
            <a:r>
              <a:rPr lang="ru-RU" sz="2300" i="1" dirty="0" smtClean="0">
                <a:solidFill>
                  <a:srgbClr val="FF0000"/>
                </a:solidFill>
                <a:cs typeface="Times New Roman"/>
              </a:rPr>
              <a:t>1= 12Н/24Н = 0,5</a:t>
            </a:r>
            <a:r>
              <a:rPr lang="ru-RU" sz="2300" i="1" dirty="0" smtClean="0">
                <a:solidFill>
                  <a:srgbClr val="FF0000"/>
                </a:solidFill>
              </a:rPr>
              <a:t>.</a:t>
            </a:r>
            <a:r>
              <a:rPr lang="el-GR" sz="2300" i="1" dirty="0" smtClean="0">
                <a:solidFill>
                  <a:srgbClr val="FF0000"/>
                </a:solidFill>
                <a:cs typeface="Times New Roman"/>
              </a:rPr>
              <a:t> </a:t>
            </a:r>
            <a:endParaRPr lang="ru-RU" sz="2300" i="1" dirty="0" smtClean="0">
              <a:solidFill>
                <a:srgbClr val="FF0000"/>
              </a:solidFill>
              <a:cs typeface="Times New Roman"/>
            </a:endParaRPr>
          </a:p>
          <a:p>
            <a:pPr algn="ctr"/>
            <a:r>
              <a:rPr lang="el-GR" sz="2300" i="1" dirty="0" smtClean="0">
                <a:solidFill>
                  <a:srgbClr val="FF0000"/>
                </a:solidFill>
                <a:cs typeface="Times New Roman"/>
              </a:rPr>
              <a:t>μ</a:t>
            </a:r>
            <a:r>
              <a:rPr lang="ru-RU" sz="2300" i="1" dirty="0" smtClean="0">
                <a:solidFill>
                  <a:srgbClr val="FF0000"/>
                </a:solidFill>
                <a:cs typeface="Times New Roman"/>
              </a:rPr>
              <a:t>2 = </a:t>
            </a:r>
            <a:r>
              <a:rPr lang="en-US" sz="2300" i="1" dirty="0" smtClean="0">
                <a:solidFill>
                  <a:srgbClr val="FF0000"/>
                </a:solidFill>
                <a:cs typeface="Times New Roman"/>
              </a:rPr>
              <a:t>F</a:t>
            </a:r>
            <a:r>
              <a:rPr lang="ru-RU" sz="2300" i="1" dirty="0" smtClean="0">
                <a:solidFill>
                  <a:srgbClr val="FF0000"/>
                </a:solidFill>
                <a:cs typeface="Times New Roman"/>
              </a:rPr>
              <a:t>тр2 </a:t>
            </a:r>
            <a:r>
              <a:rPr lang="en-US" sz="2300" i="1" dirty="0" smtClean="0">
                <a:solidFill>
                  <a:srgbClr val="FF0000"/>
                </a:solidFill>
                <a:cs typeface="Times New Roman"/>
              </a:rPr>
              <a:t>/N</a:t>
            </a:r>
            <a:r>
              <a:rPr lang="ru-RU" sz="2300" i="1" dirty="0" smtClean="0">
                <a:solidFill>
                  <a:srgbClr val="FF0000"/>
                </a:solidFill>
                <a:cs typeface="Times New Roman"/>
              </a:rPr>
              <a:t>2= 6Н/24Н = 0,25</a:t>
            </a:r>
            <a:r>
              <a:rPr lang="ru-RU" sz="2300" i="1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ru-RU" sz="2300" i="1" dirty="0" smtClean="0">
                <a:solidFill>
                  <a:srgbClr val="FF0000"/>
                </a:solidFill>
              </a:rPr>
              <a:t>График 1 - дерево по дереву.</a:t>
            </a:r>
          </a:p>
          <a:p>
            <a:pPr algn="ctr"/>
            <a:r>
              <a:rPr lang="ru-RU" sz="2300" i="1" dirty="0" smtClean="0">
                <a:solidFill>
                  <a:srgbClr val="FF0000"/>
                </a:solidFill>
              </a:rPr>
              <a:t>График 2 – шина (резина) по сухому асфальту.</a:t>
            </a:r>
          </a:p>
          <a:p>
            <a:pPr algn="r"/>
            <a:endParaRPr lang="ru-RU" sz="2400" i="1" dirty="0" smtClean="0">
              <a:solidFill>
                <a:srgbClr val="FF0000"/>
              </a:solidFill>
            </a:endParaRPr>
          </a:p>
          <a:p>
            <a:pPr algn="r"/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4692134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1340</TotalTime>
  <Words>404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СИЛА  ТРЕНИЯ ПОКОЯ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и упражнения. Упр. 5 (с. 104)</vt:lpstr>
    </vt:vector>
  </TitlesOfParts>
  <Manager>Рахматуллин Радик Акрамович</Manager>
  <Company>www.radik.web-box.ru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 трения покоя</dc:title>
  <dc:creator>Рахматуллин Радик Акрамович</dc:creator>
  <cp:lastModifiedBy>Dasha</cp:lastModifiedBy>
  <cp:revision>9</cp:revision>
  <dcterms:created xsi:type="dcterms:W3CDTF">2010-07-06T07:04:45Z</dcterms:created>
  <dcterms:modified xsi:type="dcterms:W3CDTF">2015-05-03T10:13:07Z</dcterms:modified>
  <cp:contentStatus>Окончательное</cp:contentStatus>
  <cp:version>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